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10a85b4be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10a85b4be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510a85b4be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10a85b4be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10a85b4be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510a85b4be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10a85b4be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10a85b4be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510a85b4be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10a85b4be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10a85b4be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510a85b4be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10a85b4be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10a85b4be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510a85b4be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10a85b4be_0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10a85b4be_0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510a85b4be_0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10a85b4be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10a85b4be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510a85b4be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10a85b4be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10a85b4be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510a85b4be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10a85b4be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10a85b4be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510a85b4be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10a85b4be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10a85b4be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510a85b4be_0_1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10a85b4be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10a85b4be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10a85b4be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10a85b4be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10a85b4be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510a85b4be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10a85b4b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10a85b4b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510a85b4be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10a85b4be_0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10a85b4be_0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510a85b4be_0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10a85b4be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10a85b4be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510a85b4be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0a85b4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0a85b4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510a85b4b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10a85b4be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10a85b4be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510a85b4be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10a85b4be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10a85b4b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510a85b4be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10a85b4be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10a85b4be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510a85b4be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" showMasterSp="0">
  <p:cSld name="Cover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7757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4054364" y="-3766"/>
            <a:ext cx="813763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9989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/>
          <p:nvPr>
            <p:ph idx="3" type="pic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Blue" showMasterSp="0">
  <p:cSld name="Section Divider -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Light Blue" showMasterSp="0">
  <p:cSld name="Section Divider, Photo - Light Blu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Light Blue" showMasterSp="0">
  <p:cSld name="Large Photo and Content - Light Blu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arge Photo and Content - Light Blue" showMasterSp="0">
  <p:cSld name="1_Large Photo and Content - Light Blu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 Blue">
  <p:cSld name="2 Column - Light Blu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Light Blue">
  <p:cSld name="Title, 2 Photos, Content - Light Blu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Aqua">
  <p:cSld name="Title, 2 Photos, Content - Aqua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18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Green">
  <p:cSld name="Title, 2 Photos, Content - Gree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9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9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Purple">
  <p:cSld name="Title, 2 Photos, Content - Purp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0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0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B" showMasterSp="0">
  <p:cSld name="Cover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26038" t="0"/>
          <a:stretch/>
        </p:blipFill>
        <p:spPr>
          <a:xfrm>
            <a:off x="4456204" y="-29166"/>
            <a:ext cx="7627108" cy="68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4734036" y="254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0" y="-27642"/>
            <a:ext cx="8137635" cy="69068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5" y="4585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2" type="body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, 2 Photos, Content - Purple">
  <p:cSld name="1_Title, 2 Photos, Content - Purp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21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Light Blue">
  <p:cSld name="Title and Content - Light Blu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Aqua">
  <p:cSld name="Title and Content - Aqua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Orange">
  <p:cSld name="Title and Content - Oran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Purple">
  <p:cSld name="Title and Content - Purp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Aqua" showMasterSp="0">
  <p:cSld name="Section Divider - Aqu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Green" showMasterSp="0">
  <p:cSld name="Section Divider - Gree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Orange" showMasterSp="0">
  <p:cSld name="Section Divider - Orang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Purple" showMasterSp="0">
  <p:cSld name="Section Divider - Purp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Blue" showMasterSp="0">
  <p:cSld name="Section Divider, Photo - Blu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04" name="Google Shape;20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C" showMasterSp="0">
  <p:cSld name="Cover C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7470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-815" y="-3766"/>
            <a:ext cx="11612244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621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Aqua" showMasterSp="0">
  <p:cSld name="Section Divider, Photo - Aqu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1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Green" showMasterSp="0">
  <p:cSld name="Section Divider, Photo - Gree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Orange" showMasterSp="0">
  <p:cSld name="Section Divider, Photo - Orang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4" name="Google Shape;224;p33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Purple" showMasterSp="0">
  <p:cSld name="Section Divider, Photo - Purp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Aqua" showMasterSp="0">
  <p:cSld name="Large Photo and Content - Aqu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41" name="Google Shape;2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Green" showMasterSp="0">
  <p:cSld name="Large Photo and Content - Gree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0" name="Google Shape;2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Orange" showMasterSp="0">
  <p:cSld name="Large Photo and Content - Oran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9" name="Google Shape;2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Purple" showMasterSp="0">
  <p:cSld name="Large Photo and Content - Purp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68" name="Google Shape;26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Aqua">
  <p:cSld name="2 Column - Aqua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 Column - Green">
  <p:cSld name="2_2 Column - Gree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Orange">
  <p:cSld name="2 Column - Oran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Purple">
  <p:cSld name="2 Column - Purp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42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9" name="Google Shape;299;p42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flipH="1">
            <a:off x="-817" y="-3766"/>
            <a:ext cx="1771731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Orange">
  <p:cSld name="Title, 2 Photos, Content - Oran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Green">
  <p:cSld name="Title and Content - Gree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Blue">
  <p:cSld name="Title and Content - Blu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Light Blue" showMasterSp="0">
  <p:cSld name="Section Divider - Light Blu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723875" y="1414275"/>
            <a:ext cx="8369100" cy="31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/>
              <a:t>How Archivists Could Stop Deep Fakes from Rewriting History </a:t>
            </a:r>
            <a:r>
              <a:rPr lang="en-US" sz="2400"/>
              <a:t>By Melanie Ehrenkranz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sz="1800"/>
              <a:t>https://gizmodo.com/how-archivists-could-stop-deepfakes-from-rewriting-hist-1829666009</a:t>
            </a:r>
            <a:endParaRPr sz="1800"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757621" y="4840541"/>
            <a:ext cx="6938700" cy="9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lang="en-US"/>
              <a:t>Presentation: Justin Whitlock</a:t>
            </a:r>
            <a:endParaRPr/>
          </a:p>
        </p:txBody>
      </p:sp>
      <p:sp>
        <p:nvSpPr>
          <p:cNvPr id="307" name="Google Shape;307;p43"/>
          <p:cNvSpPr txBox="1"/>
          <p:nvPr>
            <p:ph idx="2" type="body"/>
          </p:nvPr>
        </p:nvSpPr>
        <p:spPr>
          <a:xfrm>
            <a:off x="757620" y="5472335"/>
            <a:ext cx="69387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/>
              <a:t>14 April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 atrocity has its negationists</a:t>
            </a:r>
            <a:endParaRPr/>
          </a:p>
        </p:txBody>
      </p:sp>
      <p:sp>
        <p:nvSpPr>
          <p:cNvPr id="388" name="Google Shape;388;p5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433400" y="1468653"/>
            <a:ext cx="11315400" cy="32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b="1" lang="en-US">
                <a:solidFill>
                  <a:srgbClr val="000000"/>
                </a:solidFill>
              </a:rPr>
              <a:t>Holocaust Denial: </a:t>
            </a:r>
            <a:r>
              <a:rPr lang="en-US">
                <a:solidFill>
                  <a:srgbClr val="000000"/>
                </a:solidFill>
              </a:rPr>
              <a:t>Dismiss historical accounts of the extent of the Holocaust as either exaggeration, or that it is entirely fiction; Particularly the use of gas chambers.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b="1" lang="en-US">
                <a:solidFill>
                  <a:srgbClr val="000000"/>
                </a:solidFill>
              </a:rPr>
              <a:t>Armenian Genocide</a:t>
            </a:r>
            <a:r>
              <a:rPr lang="en-US">
                <a:solidFill>
                  <a:srgbClr val="000000"/>
                </a:solidFill>
              </a:rPr>
              <a:t>: Turkey denies there was a genocide, while Pakistan denies the existence of Armenia. United States refuses to take an official position on the matter. 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b="1" lang="en-US">
                <a:solidFill>
                  <a:srgbClr val="000000"/>
                </a:solidFill>
              </a:rPr>
              <a:t>Japanese War Crimes</a:t>
            </a:r>
            <a:r>
              <a:rPr lang="en-US">
                <a:solidFill>
                  <a:srgbClr val="000000"/>
                </a:solidFill>
              </a:rPr>
              <a:t>: Ultranationalists wrote a number of school textbooks denying or omitting many events involving war crimes committed by the Japanese government prior to and during WWII.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2"/>
          <p:cNvSpPr txBox="1"/>
          <p:nvPr/>
        </p:nvSpPr>
        <p:spPr>
          <a:xfrm>
            <a:off x="718975" y="5295625"/>
            <a:ext cx="69093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http://bit.ly/2KDU40n               Turkey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https://bbc.in/2UFVQCR         U.S.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http://bit.ly/2GmZGru	      Pakistan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https://stanford.io/2Uyvz9k     Japan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circumvent negationism?</a:t>
            </a:r>
            <a:endParaRPr/>
          </a:p>
        </p:txBody>
      </p:sp>
      <p:sp>
        <p:nvSpPr>
          <p:cNvPr id="397" name="Google Shape;397;p5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433400" y="1468649"/>
            <a:ext cx="11315400" cy="3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Days of Remembrance: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Many EU nations hold a day of remembrance for the Holocaust and Armenian Genocide.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Legal Action: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Germany, France, Belgium, Spain, and Austria have made negationism a crime.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Education: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Ensuring that textbooks do not exclude the ugly details behind many historic events.</a:t>
            </a:r>
            <a:endParaRPr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>
                <a:solidFill>
                  <a:srgbClr val="000000"/>
                </a:solidFill>
              </a:rPr>
              <a:t>If you leave a </a:t>
            </a:r>
            <a:r>
              <a:rPr lang="en-US">
                <a:solidFill>
                  <a:srgbClr val="000000"/>
                </a:solidFill>
              </a:rPr>
              <a:t>vacuum</a:t>
            </a:r>
            <a:r>
              <a:rPr lang="en-US">
                <a:solidFill>
                  <a:srgbClr val="000000"/>
                </a:solidFill>
              </a:rPr>
              <a:t> it will get filled with something.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Thorough documentation that is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Available to the public.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Its provenance is transparent.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Past errors are carefully recorded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9" name="Google Shape;399;p53"/>
          <p:cNvSpPr txBox="1"/>
          <p:nvPr/>
        </p:nvSpPr>
        <p:spPr>
          <a:xfrm>
            <a:off x="489950" y="5787300"/>
            <a:ext cx="112023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Fronza, Emanuela. "The punishment of negationism: the difficult dialogue between law and memory." </a:t>
            </a:r>
            <a:r>
              <a:rPr i="1" lang="en-US" sz="1000">
                <a:solidFill>
                  <a:srgbClr val="222222"/>
                </a:solidFill>
              </a:rPr>
              <a:t>Vt. L. Rev.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 30 (2005): 609.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Bloch, Pascale. "Response to Professor Fronza's The Punishment of Negationism." </a:t>
            </a:r>
            <a:r>
              <a:rPr i="1" lang="en-US" sz="1000">
                <a:solidFill>
                  <a:srgbClr val="222222"/>
                </a:solidFill>
              </a:rPr>
              <a:t>Vt. L. Rev.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 30 (2005): 627.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Teachout, Peter R. "Making Holocaust Denial a Crime: Reflections on European Anti-Negationist Laws from the Perspective of US Constitutional Experience." </a:t>
            </a:r>
            <a:r>
              <a:rPr i="1" lang="en-US" sz="1000">
                <a:solidFill>
                  <a:srgbClr val="222222"/>
                </a:solidFill>
              </a:rPr>
              <a:t>Vt. L. Rev.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 30 (2005): 655.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archivists circumvent tampering?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Lots and lots of copies.</a:t>
            </a:r>
            <a:endParaRPr/>
          </a:p>
        </p:txBody>
      </p:sp>
      <p:sp>
        <p:nvSpPr>
          <p:cNvPr id="406" name="Google Shape;406;p5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54"/>
          <p:cNvSpPr txBox="1"/>
          <p:nvPr>
            <p:ph idx="1" type="body"/>
          </p:nvPr>
        </p:nvSpPr>
        <p:spPr>
          <a:xfrm>
            <a:off x="433400" y="1468651"/>
            <a:ext cx="11315400" cy="4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b="1" lang="en-US">
                <a:solidFill>
                  <a:srgbClr val="000000"/>
                </a:solidFill>
              </a:rPr>
              <a:t>LOCKSS: </a:t>
            </a:r>
            <a:r>
              <a:rPr lang="en-US">
                <a:solidFill>
                  <a:srgbClr val="000000"/>
                </a:solidFill>
              </a:rPr>
              <a:t>Lots Of Copies Keep Stuff Safe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Stanford Web Archiving Program’s guiding principle.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Changes are evident by comparing the copies to each other.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An attacker would need to change ALL of the copies at ALL of the archives at the same time for changes to go unnoticed.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“We want to build systems where tampering is evident and it prompts alerts...We want to build a system where the integrity of the information is determined by the consensus of peers.” ~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Nicolas Taylor, Program Manager, LOCKSS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8" name="Google Shape;408;p54"/>
          <p:cNvSpPr txBox="1"/>
          <p:nvPr/>
        </p:nvSpPr>
        <p:spPr>
          <a:xfrm>
            <a:off x="511575" y="5959275"/>
            <a:ext cx="111720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https://www.lockss.org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fixity to ensure data has not been changed</a:t>
            </a:r>
            <a:endParaRPr/>
          </a:p>
        </p:txBody>
      </p:sp>
      <p:sp>
        <p:nvSpPr>
          <p:cNvPr id="415" name="Google Shape;415;p5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6" name="Google Shape;416;p55"/>
          <p:cNvSpPr txBox="1"/>
          <p:nvPr>
            <p:ph idx="1" type="body"/>
          </p:nvPr>
        </p:nvSpPr>
        <p:spPr>
          <a:xfrm>
            <a:off x="433400" y="1468652"/>
            <a:ext cx="11315400" cy="3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Checksums: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When transferring files, checksums are used to ensure the file has been received correctly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They can also be used to determine whether a file has changed since it was created.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Manifest.org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Stores the fixity of archival data at a certain date.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Make multiple copies of the manifest!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Push the manifest fixity records to multiple archives.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7" name="Google Shape;417;p55"/>
          <p:cNvSpPr txBox="1"/>
          <p:nvPr/>
        </p:nvSpPr>
        <p:spPr>
          <a:xfrm>
            <a:off x="580725" y="5848650"/>
            <a:ext cx="108816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https://www.slideshare.net/phonedude/weaponized-web-archives-provenance-laundering-of-short-order-evidence-93083713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Forensic evidence can help determine what is real</a:t>
            </a:r>
            <a:endParaRPr/>
          </a:p>
        </p:txBody>
      </p:sp>
      <p:sp>
        <p:nvSpPr>
          <p:cNvPr id="424" name="Google Shape;424;p5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56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Yvonne Ng at WITNESS compares the Deep Fake issue with traditional methods of determining authenticity of paintings.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Materials used.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Objects in the picture.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Setting of the picture, rooms, buildings, architecture.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All of these can help determine when a painting was made, or when it definitely was not made.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Traditional forensics also apply to digital resources</a:t>
            </a:r>
            <a:endParaRPr/>
          </a:p>
        </p:txBody>
      </p:sp>
      <p:sp>
        <p:nvSpPr>
          <p:cNvPr id="432" name="Google Shape;432;p5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57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Similar techniques can be used to authenticate the provenance of a particular digital record.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Method of creation.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Objects in the frame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Say, Barack Obama is wearing a pin given to him by the Queen of England, but the video is portrayed as happening BEFORE she gave it to him.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Background, Decor, etc.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White House regularly undergoes redecoration.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Buildings get repainted, torn down, etc.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Language used. Particularly phrases that were not in use at the time of the video’s supposed creation.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can be used to spot the fakes created by machine learning</a:t>
            </a:r>
            <a:endParaRPr/>
          </a:p>
        </p:txBody>
      </p:sp>
      <p:sp>
        <p:nvSpPr>
          <p:cNvPr id="440" name="Google Shape;440;p5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58"/>
          <p:cNvSpPr txBox="1"/>
          <p:nvPr>
            <p:ph idx="1" type="body"/>
          </p:nvPr>
        </p:nvSpPr>
        <p:spPr>
          <a:xfrm>
            <a:off x="4548950" y="6014575"/>
            <a:ext cx="50052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Li, Yuezun, et al. "In ictu oculi: Exposing ai generated fake face videos by detecting eye blinking." </a:t>
            </a:r>
            <a:r>
              <a:rPr i="1" lang="en-US" sz="1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arXiv preprint arXiv:1806.02877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(2018).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2" name="Google Shape;4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625" y="1336525"/>
            <a:ext cx="8316544" cy="467804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8"/>
          <p:cNvSpPr txBox="1"/>
          <p:nvPr/>
        </p:nvSpPr>
        <p:spPr>
          <a:xfrm>
            <a:off x="439625" y="2578650"/>
            <a:ext cx="33321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Researchers were able to spot Deep Fakes by detecting the number of eyeblinks.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institutions are more concerned with preservation</a:t>
            </a:r>
            <a:endParaRPr/>
          </a:p>
        </p:txBody>
      </p:sp>
      <p:sp>
        <p:nvSpPr>
          <p:cNvPr id="450" name="Google Shape;450;p5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59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Data preservation over long periods of time requires a certain degree of foresight in the here and now.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Natural disasters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Bit rot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Environmental threats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Obsolescence of hardware or software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Redundancy could serve both purposes</a:t>
            </a:r>
            <a:endParaRPr/>
          </a:p>
        </p:txBody>
      </p:sp>
      <p:sp>
        <p:nvSpPr>
          <p:cNvPr id="458" name="Google Shape;458;p6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9" name="Google Shape;459;p60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More copies means more of a chance of survival for data and physical objects.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In the post apocalypse, Dean Koontz, Danielle Steele, and Louis L’Amour will be well remembered.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Carefully recording and labeling the Deep Fakes in multiple archives can ensure that future generations understand the context in which a Deep Fake was generated.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More copies can also help in cases of bit rot, or other forms of data loss.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Fixity manifests can help maintain provenance as well as alert to changes due to bit rot or data loss.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Archives can watch each other</a:t>
            </a:r>
            <a:endParaRPr/>
          </a:p>
        </p:txBody>
      </p:sp>
      <p:sp>
        <p:nvSpPr>
          <p:cNvPr id="466" name="Google Shape;466;p6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p61"/>
          <p:cNvSpPr txBox="1"/>
          <p:nvPr>
            <p:ph idx="1" type="body"/>
          </p:nvPr>
        </p:nvSpPr>
        <p:spPr>
          <a:xfrm>
            <a:off x="433400" y="1468651"/>
            <a:ext cx="11315400" cy="3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Push documents to multiple archives.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Record fixity at time of push.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Push fixity of documents to multiple archives.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If a document is changed or damaged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Fixity will show which documents have been changed.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If fixity doesn’t agree, multiple copies can help determine which fixity manifest is most likely original.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8" name="Google Shape;468;p61"/>
          <p:cNvSpPr txBox="1"/>
          <p:nvPr/>
        </p:nvSpPr>
        <p:spPr>
          <a:xfrm>
            <a:off x="580725" y="5848650"/>
            <a:ext cx="108816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https://www.slideshare.net/phonedude/weaponized-web-archives-provenance-laundering-of-short-order-evidence-93083713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Fakes are sometimes easy to spot</a:t>
            </a:r>
            <a:endParaRPr/>
          </a:p>
        </p:txBody>
      </p:sp>
      <p:sp>
        <p:nvSpPr>
          <p:cNvPr id="314" name="Google Shape;314;p4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436775" y="5959257"/>
            <a:ext cx="113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https://youtu.be/ehD3C60i6lw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489" y="1270051"/>
            <a:ext cx="9355024" cy="46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 Away:</a:t>
            </a:r>
            <a:endParaRPr/>
          </a:p>
        </p:txBody>
      </p:sp>
      <p:sp>
        <p:nvSpPr>
          <p:cNvPr id="475" name="Google Shape;475;p6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6" name="Google Shape;476;p62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Archivists already have some defense against Deep Fakes.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Forensic tools.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Careful documentation of previous fakes.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The tools used to create Deep Fakes can also be used to combat them.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Machine learning can be leveraged to spot Deep Fakes.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Redundancy and fixity can serve both the need for clear documentation of provenance, and data preservation.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Archives can essentially police </a:t>
            </a:r>
            <a:r>
              <a:rPr lang="en-US">
                <a:solidFill>
                  <a:srgbClr val="000000"/>
                </a:solidFill>
              </a:rPr>
              <a:t>each other</a:t>
            </a:r>
            <a:r>
              <a:rPr lang="en-US">
                <a:solidFill>
                  <a:srgbClr val="000000"/>
                </a:solidFill>
              </a:rPr>
              <a:t> through </a:t>
            </a:r>
            <a:r>
              <a:rPr lang="en-US">
                <a:solidFill>
                  <a:srgbClr val="000000"/>
                </a:solidFill>
              </a:rPr>
              <a:t>consensus</a:t>
            </a:r>
            <a:r>
              <a:rPr lang="en-US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Fakes are becoming more convincing</a:t>
            </a:r>
            <a:endParaRPr/>
          </a:p>
        </p:txBody>
      </p:sp>
      <p:sp>
        <p:nvSpPr>
          <p:cNvPr id="323" name="Google Shape;323;p4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45"/>
          <p:cNvSpPr txBox="1"/>
          <p:nvPr>
            <p:ph idx="1" type="body"/>
          </p:nvPr>
        </p:nvSpPr>
        <p:spPr>
          <a:xfrm>
            <a:off x="260238" y="5750057"/>
            <a:ext cx="113154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https://youtu.be/9Yq67CjDqvw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50" y="1336525"/>
            <a:ext cx="9291174" cy="28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5"/>
          <p:cNvSpPr txBox="1"/>
          <p:nvPr/>
        </p:nvSpPr>
        <p:spPr>
          <a:xfrm>
            <a:off x="1313525" y="4701050"/>
            <a:ext cx="93606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This research maps facial expressions and mouth movements to video of Barack Obama, using recorded audio to create fake videos that look almost legitimate.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improvement which includes adjusting the head motion to match dialogue.</a:t>
            </a:r>
            <a:endParaRPr/>
          </a:p>
        </p:txBody>
      </p:sp>
      <p:sp>
        <p:nvSpPr>
          <p:cNvPr id="333" name="Google Shape;333;p4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364300" y="5765701"/>
            <a:ext cx="113154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https://youtu.be/qc5P2bvfl44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963" y="1366813"/>
            <a:ext cx="7941036" cy="41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Concern over Deep Fakes is two-fold</a:t>
            </a:r>
            <a:endParaRPr/>
          </a:p>
        </p:txBody>
      </p:sp>
      <p:sp>
        <p:nvSpPr>
          <p:cNvPr id="342" name="Google Shape;342;p4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433400" y="1468653"/>
            <a:ext cx="11315400" cy="29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Prolific generation of misinformation in an attempt to influence current events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The spread of fake news on social media.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Election meddling by foreign powers.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Insertion of false documents into the historical record as factual accounts.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How do archivists ensure that Deep Fakes are labeled as such?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How to prevent bad actors from tampering with archival records by inserting Deep Fakes into the record or changing the provenance of known Deep Fakes?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History is full of fakes; The Hitler Diaries, 1983</a:t>
            </a:r>
            <a:endParaRPr/>
          </a:p>
        </p:txBody>
      </p:sp>
      <p:sp>
        <p:nvSpPr>
          <p:cNvPr id="350" name="Google Shape;350;p4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48"/>
          <p:cNvSpPr txBox="1"/>
          <p:nvPr>
            <p:ph idx="1" type="body"/>
          </p:nvPr>
        </p:nvSpPr>
        <p:spPr>
          <a:xfrm>
            <a:off x="1194225" y="1468650"/>
            <a:ext cx="4280100" cy="41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“An archive of great historical significance” - Hugh Trevor, UK historian, retracted almost immediately.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Forgeries, penned by Konrad Kujau, a man with a history of falsifying Nazi Memorabilia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60 volumes forged between 1981 and 1983.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866" y="1246813"/>
            <a:ext cx="4031723" cy="5216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8"/>
          <p:cNvSpPr txBox="1"/>
          <p:nvPr/>
        </p:nvSpPr>
        <p:spPr>
          <a:xfrm>
            <a:off x="511575" y="6007175"/>
            <a:ext cx="53232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https://en.wikipedia.org/wiki/Hitler_Diaries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title"/>
          </p:nvPr>
        </p:nvSpPr>
        <p:spPr>
          <a:xfrm>
            <a:off x="439625" y="365125"/>
            <a:ext cx="109092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 Hitler Diaries entered the historical archive as accepted fact? Why?</a:t>
            </a:r>
            <a:endParaRPr/>
          </a:p>
        </p:txBody>
      </p:sp>
      <p:sp>
        <p:nvSpPr>
          <p:cNvPr id="360" name="Google Shape;360;p4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49"/>
          <p:cNvSpPr txBox="1"/>
          <p:nvPr>
            <p:ph idx="1" type="body"/>
          </p:nvPr>
        </p:nvSpPr>
        <p:spPr>
          <a:xfrm>
            <a:off x="433400" y="1468652"/>
            <a:ext cx="11315400" cy="3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Historical Negationism: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The purposeful distortion of the historical record to support a specific ideology or political cause.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“...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presenting known forged documents as genuine,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inventing ingenious but implausible reasons for distrusting genuine documents,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attributing conclusions to books and sources that report the opposite,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manipulating statistical series to support the given point of view,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deliberately mis-translating texts (in languages other than the revisionists).”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2" name="Google Shape;362;p49"/>
          <p:cNvSpPr txBox="1"/>
          <p:nvPr/>
        </p:nvSpPr>
        <p:spPr>
          <a:xfrm>
            <a:off x="732800" y="5254125"/>
            <a:ext cx="109092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Wikipedia contributors. (2019, April 13). Historical negationism. In </a:t>
            </a:r>
            <a:r>
              <a:rPr i="1" lang="en-US">
                <a:solidFill>
                  <a:srgbClr val="222222"/>
                </a:solidFill>
              </a:rPr>
              <a:t>Wikipedia, The Free Encyclopedia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</a:rPr>
              <a:t>. Retrieved 17:55, April 14, 2019, from </a:t>
            </a:r>
            <a:r>
              <a:rPr lang="en-US">
                <a:solidFill>
                  <a:srgbClr val="222222"/>
                </a:solidFill>
              </a:rPr>
              <a:t>https://en.wikipedia.org/w/index.php?title=Historical_negationism&amp;oldid=892348289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of the most famous examples of Negationism</a:t>
            </a:r>
            <a:endParaRPr/>
          </a:p>
        </p:txBody>
      </p:sp>
      <p:sp>
        <p:nvSpPr>
          <p:cNvPr id="369" name="Google Shape;369;p5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0" name="Google Shape;370;p50"/>
          <p:cNvSpPr txBox="1"/>
          <p:nvPr>
            <p:ph idx="1" type="body"/>
          </p:nvPr>
        </p:nvSpPr>
        <p:spPr>
          <a:xfrm>
            <a:off x="433394" y="1468650"/>
            <a:ext cx="56640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</a:rPr>
              <a:t>1984</a:t>
            </a:r>
            <a:endParaRPr b="1" sz="24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Published in 1949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World history is erased.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History is then fabricated by the Ministry of Truth to support the narrative of a totalitarian government.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Inspired vernacular: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Orwellian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Big Brother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Double Think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1" name="Google Shape;37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277" y="1336525"/>
            <a:ext cx="3210927" cy="47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Lost Cause: Mis-remembering the American Civil War</a:t>
            </a:r>
            <a:endParaRPr/>
          </a:p>
        </p:txBody>
      </p:sp>
      <p:sp>
        <p:nvSpPr>
          <p:cNvPr id="378" name="Google Shape;378;p5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51"/>
          <p:cNvSpPr txBox="1"/>
          <p:nvPr>
            <p:ph idx="1" type="body"/>
          </p:nvPr>
        </p:nvSpPr>
        <p:spPr>
          <a:xfrm>
            <a:off x="439625" y="1336525"/>
            <a:ext cx="9825900" cy="52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Reframing of the Civil War as a conflict over states rights, downplaying the role of slavery as a factor in the formation of the Confederacy.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Recasting of Confederate leadership as being against slavery.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The idea that Robert E. Lee was against the institution of slavery.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Describing the Reconstruction government as ineffectual because of Federal mismanagement.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In Reality: Undermined by white militias who terrorized and assassinated lawmakers.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1800"/>
              <a:buChar char="▪"/>
            </a:pPr>
            <a:r>
              <a:rPr lang="en-US">
                <a:solidFill>
                  <a:srgbClr val="000000"/>
                </a:solidFill>
              </a:rPr>
              <a:t>Federal government did very little to back up the Reconstruction government.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Paint Jim Crow laws as well meaning attempts to protect black Americans by keeping them seperate.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Downplaying the atrocities of </a:t>
            </a:r>
            <a:r>
              <a:rPr lang="en-US">
                <a:solidFill>
                  <a:srgbClr val="000000"/>
                </a:solidFill>
              </a:rPr>
              <a:t>chattel</a:t>
            </a:r>
            <a:r>
              <a:rPr lang="en-US">
                <a:solidFill>
                  <a:srgbClr val="000000"/>
                </a:solidFill>
              </a:rPr>
              <a:t> slavery.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Char char="▪"/>
            </a:pPr>
            <a:r>
              <a:rPr lang="en-US">
                <a:solidFill>
                  <a:srgbClr val="000000"/>
                </a:solidFill>
              </a:rPr>
              <a:t>Generally just romanticizing the Confederacy as “Southern Heritage”.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575" y="1977876"/>
            <a:ext cx="1627900" cy="251584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 txBox="1"/>
          <p:nvPr/>
        </p:nvSpPr>
        <p:spPr>
          <a:xfrm>
            <a:off x="10204125" y="4424550"/>
            <a:ext cx="16008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MIldred Lewis Rutherford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(1851-1928)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